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1" r:id="rId2"/>
    <p:sldId id="270" r:id="rId3"/>
    <p:sldId id="271" r:id="rId4"/>
    <p:sldId id="272" r:id="rId5"/>
    <p:sldId id="273" r:id="rId6"/>
    <p:sldId id="274" r:id="rId7"/>
    <p:sldId id="275" r:id="rId8"/>
    <p:sldId id="265" r:id="rId9"/>
    <p:sldId id="266" r:id="rId10"/>
    <p:sldId id="262" r:id="rId11"/>
    <p:sldId id="268" r:id="rId12"/>
    <p:sldId id="269" r:id="rId13"/>
    <p:sldId id="263" r:id="rId14"/>
    <p:sldId id="264" r:id="rId15"/>
  </p:sldIdLst>
  <p:sldSz cx="18288000" cy="10287000"/>
  <p:notesSz cx="6858000" cy="9144000"/>
  <p:embeddedFontLst>
    <p:embeddedFont>
      <p:font typeface="나눔고딕" panose="020B0600000101010101" charset="-127"/>
      <p:regular r:id="rId17"/>
      <p:bold r:id="rId18"/>
    </p:embeddedFont>
    <p:embeddedFont>
      <p:font typeface="나눔고딕 ExtraBold" panose="020B0600000101010101" charset="-127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118" autoAdjust="0"/>
  </p:normalViewPr>
  <p:slideViewPr>
    <p:cSldViewPr>
      <p:cViewPr varScale="1">
        <p:scale>
          <a:sx n="83" d="100"/>
          <a:sy n="83" d="100"/>
        </p:scale>
        <p:origin x="4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9B67B-C12C-4D04-98F8-F8B553DAE9A0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98E8-25EF-4921-AF15-E71BCB13C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00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70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883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8CEE2-1EAB-4627-2A62-645C5C05D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2CD277-4902-6A43-19D1-87F39D1C0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C6529F-B890-62E1-AF51-28BE63AFD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030424-5B05-5B81-CA1A-D8BD0C150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440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09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3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54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89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67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21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98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07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960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23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URL :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페이지</a:t>
            </a:r>
            <a:r>
              <a:rPr lang="en-US" altLang="ko-KR" dirty="0" smtClean="0"/>
              <a:t>.html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8E8-25EF-4921-AF15-E71BCB13C9C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57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hyperlink" Target="http://www.lllcard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카테고리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B0BF86B-154B-48A4-0D55-D117B51FC05E}"/>
              </a:ext>
            </a:extLst>
          </p:cNvPr>
          <p:cNvSpPr/>
          <p:nvPr/>
        </p:nvSpPr>
        <p:spPr>
          <a:xfrm>
            <a:off x="2057400" y="4622663"/>
            <a:ext cx="994877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B01B7E56-0A7A-C3F2-4670-4C8778EC7B7D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메인 화면에서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전체과정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 클릭 시 첫 번째 이미지 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내용과 같이 구성하고자 합니다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과정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비환급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환급 과정 </a:t>
            </a:r>
            <a:r>
              <a:rPr lang="en-US" altLang="ko-KR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국비지원</a:t>
            </a:r>
            <a:r>
              <a:rPr lang="en-US" altLang="ko-KR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87400" y="2705101"/>
            <a:ext cx="7234125" cy="6822847"/>
            <a:chOff x="787400" y="2705101"/>
            <a:chExt cx="7234125" cy="6822847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B62B7A1E-8286-8B91-C153-EE116A569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25637"/>
            <a:stretch/>
          </p:blipFill>
          <p:spPr>
            <a:xfrm>
              <a:off x="787400" y="2705101"/>
              <a:ext cx="7234125" cy="6822847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990600" y="2781300"/>
              <a:ext cx="1828800" cy="469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05FEB-5FD3-2CE6-5613-DBCDAE715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A2F354-0D62-D15A-4533-7253B099F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95EB1CE-7D9A-08BD-A82F-1015A17F6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53675A6-729F-6A4F-2FA0-0FAF63D8B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E3293C8-A896-72A5-74C2-E0E0DE8D9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5FB30AC-2FC4-1B7A-6009-C041B8B8E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078A3CD-8326-1AAA-ACA8-7C805387BA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3E0C951-1C5D-ED82-4A35-C2A23C7FB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9B74178-9BA0-5AF6-F810-CD96233A36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B59F992-3B1E-3348-8973-90668BE82D6B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08F7882-5E5F-4631-488D-EC30A730A075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과정 소개 부분 리뉴얼</a:t>
            </a:r>
            <a:endParaRPr lang="ko-KR" sz="1900" b="0" i="0" u="none" strike="noStrike" spc="-1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4200D99-6797-229E-21FA-2943CADE4770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6E262D30-2E7C-0091-CB11-2971C6E9305E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정보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입력창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추가 요청사항 관련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수강신청 화면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학습자모드에서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과정으로 접속하였을 때는 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나머지 내용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학습정보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동일하되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교육비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정보를 입력한 금액이 표시되도록 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작업 부탁드립니다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C131BDA-377D-21B2-5DFA-550D82FB71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0" y="2755900"/>
            <a:ext cx="7226300" cy="6731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D196D5-017B-6E9A-75DD-8311B4B872F6}"/>
              </a:ext>
            </a:extLst>
          </p:cNvPr>
          <p:cNvSpPr txBox="1"/>
          <p:nvPr/>
        </p:nvSpPr>
        <p:spPr>
          <a:xfrm>
            <a:off x="6515100" y="4312478"/>
            <a:ext cx="15240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화면</a:t>
            </a:r>
            <a:r>
              <a:rPr lang="en-US" altLang="ko-KR" sz="20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en-US" altLang="ko-KR" sz="2000" b="1" i="0" u="none" strike="noStrike" spc="-1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63C7BB0-D7EF-33BE-051A-4970CC95FFFA}"/>
              </a:ext>
            </a:extLst>
          </p:cNvPr>
          <p:cNvSpPr/>
          <p:nvPr/>
        </p:nvSpPr>
        <p:spPr>
          <a:xfrm>
            <a:off x="3657600" y="8115300"/>
            <a:ext cx="2209800" cy="749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12800" y="27686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14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64B242-9A48-D809-4F8C-6B199E49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34C149-1F01-E2F3-1418-DAF38705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25BC72D-C66E-221D-A205-8761DAFC1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F4C286A-1C93-9A31-ABCE-159417535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1816AEE-3542-53E7-7220-33767368C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7D67E52-BE91-C8CE-5E8E-B458322ED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F9A3088-CFDC-9332-3FA1-EC7B4810E9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AA21DBC-1B26-9C9B-F69E-3FF3E664E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C39F713-0368-48D8-D416-13F06EF7CA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D55A0F6-2766-AF83-C230-95A3EB43FD00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BB4C6CE-24E8-7B13-11B7-B0C4837000C2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과정 소개 부분 리뉴얼</a:t>
            </a:r>
            <a:endParaRPr lang="ko-KR" sz="1900" b="0" i="0" u="none" strike="noStrike" spc="-1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24EC02D5-4AB6-AC90-A9AA-22EBE3118618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3D3231FA-D5B3-5D8C-8B9A-5333D9872CF5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정보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입력창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추가 요청사항 관련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학습자모드 수강진행 화면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평가 여부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정보를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“N”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체크하였을 경우 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진행단계평가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최종평가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과제 등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이미지 화면에서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표시를 한 내용과 같이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탭이 노출되지 않도록 요청합니다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2" name="그림 21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211809F2-26B4-7D24-E336-0689874E4C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3" y="2692400"/>
            <a:ext cx="7248437" cy="6804025"/>
          </a:xfrm>
          <a:prstGeom prst="rect">
            <a:avLst/>
          </a:prstGeom>
        </p:spPr>
      </p:pic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1A0F9684-2B81-6BC9-7731-AD099A40D979}"/>
              </a:ext>
            </a:extLst>
          </p:cNvPr>
          <p:cNvCxnSpPr>
            <a:cxnSpLocks/>
          </p:cNvCxnSpPr>
          <p:nvPr/>
        </p:nvCxnSpPr>
        <p:spPr>
          <a:xfrm flipH="1">
            <a:off x="990600" y="6362700"/>
            <a:ext cx="6904383" cy="2743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6967C5C-C1FE-B961-CFE7-F35BACAEADD8}"/>
              </a:ext>
            </a:extLst>
          </p:cNvPr>
          <p:cNvCxnSpPr>
            <a:cxnSpLocks/>
          </p:cNvCxnSpPr>
          <p:nvPr/>
        </p:nvCxnSpPr>
        <p:spPr>
          <a:xfrm>
            <a:off x="990600" y="6586571"/>
            <a:ext cx="6781800" cy="25193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E2234C-39CA-BFE3-ECDE-0208C8B09A80}"/>
              </a:ext>
            </a:extLst>
          </p:cNvPr>
          <p:cNvSpPr txBox="1"/>
          <p:nvPr/>
        </p:nvSpPr>
        <p:spPr>
          <a:xfrm>
            <a:off x="6370983" y="2844800"/>
            <a:ext cx="15240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수강진행 화면</a:t>
            </a:r>
            <a:r>
              <a:rPr lang="en-US" altLang="ko-KR" sz="20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en-US" altLang="ko-KR" sz="2000" b="1" i="0" u="none" strike="noStrike" spc="-1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689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B2D189-E201-C05B-47FE-3FACA47D7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2F092E2-559E-4B5A-45D2-7453FD5C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2BA6E44-BB5F-7BE0-F9FD-A45A944E5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14"/>
          <a:stretch/>
        </p:blipFill>
        <p:spPr>
          <a:xfrm>
            <a:off x="812202" y="2743200"/>
            <a:ext cx="7112598" cy="6743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5F8751-0BEC-F6DD-DA3C-79C59CCA8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95E67BC-1F36-E338-433D-AFF5EE6B9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E640F67-8409-9576-D132-DE26FB1C1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8CD6C23-7535-E859-6A34-8771B1839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007522B-A3E0-A1C3-C372-6980AF551F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EC27D31-57FE-8306-EF5C-DE6A080011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61116A5-C7B1-9923-0362-BC37AF447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F7AEFC8-A44E-29CE-4E7B-697A75B385DE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D530931-558B-EE52-859C-3BA9475E52A2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과정 소개 부분 리뉴얼</a:t>
            </a:r>
            <a:endParaRPr lang="ko-KR" sz="1900" b="0" i="0" u="none" strike="noStrike" spc="-1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F1CE93C-B389-4F85-22B5-A78690706B15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4BF7EF3D-A3FC-E9CC-AA57-5A728A1D45ED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관리자모드의 과정관리에서 과정차수등록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과정차수관리 페이지 모두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등록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 생성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요청드립니다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과정차수관리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 노출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환급과정 차수관리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비환급과정 차수관리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상시과정 차수 관리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 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차수관리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과정차수등록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}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 노출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사업주훈련 등록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국민내일배움카드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등록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비환급일괄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등록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등록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3B8DF84-1B10-F6B6-2294-CF8C2EB98202}"/>
              </a:ext>
            </a:extLst>
          </p:cNvPr>
          <p:cNvSpPr/>
          <p:nvPr/>
        </p:nvSpPr>
        <p:spPr>
          <a:xfrm>
            <a:off x="3505200" y="2774888"/>
            <a:ext cx="685800" cy="387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4744ADE-2D2B-D454-8E4E-BEFC02182DC1}"/>
              </a:ext>
            </a:extLst>
          </p:cNvPr>
          <p:cNvSpPr/>
          <p:nvPr/>
        </p:nvSpPr>
        <p:spPr>
          <a:xfrm>
            <a:off x="821304" y="6601346"/>
            <a:ext cx="1312296" cy="447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ABEC394-DC39-0D5A-88A5-3EB3E254C883}"/>
              </a:ext>
            </a:extLst>
          </p:cNvPr>
          <p:cNvSpPr/>
          <p:nvPr/>
        </p:nvSpPr>
        <p:spPr>
          <a:xfrm>
            <a:off x="6227710" y="3679304"/>
            <a:ext cx="1584176" cy="29666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>
                <a:solidFill>
                  <a:srgbClr val="FF0000"/>
                </a:solidFill>
              </a:rPr>
              <a:t>평생교육바우처</a:t>
            </a:r>
            <a:r>
              <a:rPr lang="ko-KR" altLang="en-US" sz="1050" b="1" dirty="0">
                <a:solidFill>
                  <a:srgbClr val="FF0000"/>
                </a:solidFill>
              </a:rPr>
              <a:t> 등록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7461E8C-15B4-3996-A636-E5D5F26D0C17}"/>
              </a:ext>
            </a:extLst>
          </p:cNvPr>
          <p:cNvSpPr/>
          <p:nvPr/>
        </p:nvSpPr>
        <p:spPr>
          <a:xfrm>
            <a:off x="821304" y="4381500"/>
            <a:ext cx="1312296" cy="447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1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2E9A7-F155-52F9-468D-13DB43A41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89CAE7-CAF8-4B1D-BE6F-18D21B540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36F5D0B-477E-0A4F-1110-13208125D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B0C86DF-C055-8D90-8996-96337FB03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E2ED2D-7909-29DA-9338-D6A5EA364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6533B29-9C62-6969-D30D-E204EFDE5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E0DE707-E651-2218-66BD-361C2520E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E6D7974-2680-E95D-AC2B-2A9EB84CF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26AA885-BE73-A4D1-916C-CCE8EBCE11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5CE0ACF-1FAE-DFEE-4105-F5D3AF563C1F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C598A29-434B-4637-CF0A-8D93CC0F8CB1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과정 소개 부분 리뉴얼</a:t>
            </a:r>
            <a:endParaRPr lang="ko-KR" sz="1900" b="0" i="0" u="none" strike="noStrike" spc="-1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0E80E04-9EA9-FA51-9900-50D75661C957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327A9DF3-B4B0-4124-B075-91B44C50E0BF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과정운영관리에서 수강생관리 및 수료생관리 페이지에서도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수강생관리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 생성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요청드립니다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수강생관리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 노출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환급 수강생관리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비환급과정 수강생관리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일반과정 수강생관리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 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수강생관리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수료생관리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}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 노출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수료생관리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일반과정 수료생관리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미수료생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데이터 전송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수료생관리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DE484880-BBCB-A4A7-74C7-0F1DD09E20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2" y="2717800"/>
            <a:ext cx="7272808" cy="6769100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BE517D69-6EA4-C92F-FEBC-2B31E20F6109}"/>
              </a:ext>
            </a:extLst>
          </p:cNvPr>
          <p:cNvSpPr/>
          <p:nvPr/>
        </p:nvSpPr>
        <p:spPr>
          <a:xfrm>
            <a:off x="5105400" y="3915668"/>
            <a:ext cx="1944216" cy="4658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>
                <a:solidFill>
                  <a:srgbClr val="FF0000"/>
                </a:solidFill>
              </a:rPr>
              <a:t>평생교육바우처</a:t>
            </a:r>
            <a:r>
              <a:rPr lang="ko-KR" altLang="en-US" sz="1050" b="1" dirty="0">
                <a:solidFill>
                  <a:srgbClr val="FF0000"/>
                </a:solidFill>
              </a:rPr>
              <a:t> 수강생관리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1AB7EC3-A859-9743-BBD6-37E93B481841}"/>
              </a:ext>
            </a:extLst>
          </p:cNvPr>
          <p:cNvSpPr/>
          <p:nvPr/>
        </p:nvSpPr>
        <p:spPr>
          <a:xfrm>
            <a:off x="3796866" y="2927288"/>
            <a:ext cx="698934" cy="476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0D49E99-3B28-AB76-AFC6-B3F5965B11EA}"/>
              </a:ext>
            </a:extLst>
          </p:cNvPr>
          <p:cNvSpPr/>
          <p:nvPr/>
        </p:nvSpPr>
        <p:spPr>
          <a:xfrm>
            <a:off x="817092" y="4352032"/>
            <a:ext cx="1147916" cy="1020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8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44475-8D6F-BBFD-3585-9F65C9DB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567DAD-4EBE-78CE-9CC8-BE479DF0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127F812-C005-FC7B-5EC1-B2899A906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3F5DBE2-D2C8-B421-109A-8B5D12F8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57CC951-A27D-02D7-4AE1-5239F72EE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22759C4-F8D7-616F-58AA-D4AE0FBBD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568498F-E575-4C8F-6FF6-1EDB244F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2A42FA4-5F8A-6F11-9839-EF80DFAC6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0D5D3F1-300F-F738-D520-21D200F4B1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2686EF9C-6FF6-02C2-C939-620A329AB57F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2FD4DF0-8C8A-D346-30AD-3EF0FE01C514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결제 방법 변경</a:t>
            </a:r>
            <a:endParaRPr lang="ko-KR" sz="1900" b="0" i="0" u="none" strike="noStrike" spc="-1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0A6EE9A-58F1-AF11-AD9A-0D8EA03E3AAF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1825A95F-2D5E-8684-92E5-9DD0ABD1EC2B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카드를 사용하고자 하는 학습자가 수강신청 마지막 단계인 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결제 진행 시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농협</a:t>
            </a:r>
            <a:r>
              <a:rPr lang="en-US" altLang="ko-KR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(NH</a:t>
            </a: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페이</a:t>
            </a:r>
            <a:r>
              <a:rPr lang="en-US" altLang="ko-KR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)”</a:t>
            </a: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 선택할 수 있도록 </a:t>
            </a:r>
            <a:r>
              <a:rPr lang="ko-KR" altLang="en-US" sz="2000" b="1" i="0" u="none" strike="noStrike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요청드립니다</a:t>
            </a:r>
            <a:r>
              <a:rPr lang="en-US" altLang="ko-KR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" name="그림 5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72FEED64-F302-3465-6927-5481748A3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743200"/>
            <a:ext cx="7112000" cy="6743700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61962A79-0892-4CD6-4F34-C443B19CEA4B}"/>
              </a:ext>
            </a:extLst>
          </p:cNvPr>
          <p:cNvCxnSpPr/>
          <p:nvPr/>
        </p:nvCxnSpPr>
        <p:spPr>
          <a:xfrm flipH="1">
            <a:off x="1070496" y="3636020"/>
            <a:ext cx="864096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159B5D6A-B389-00AD-297D-EC8DF2245B4F}"/>
              </a:ext>
            </a:extLst>
          </p:cNvPr>
          <p:cNvCxnSpPr>
            <a:cxnSpLocks/>
          </p:cNvCxnSpPr>
          <p:nvPr/>
        </p:nvCxnSpPr>
        <p:spPr>
          <a:xfrm>
            <a:off x="1070496" y="3647644"/>
            <a:ext cx="936104" cy="7084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5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2A580-C6CF-F69A-8410-1890F41C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FDBAD8E-591C-B3EB-8493-D7BE2039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462205-B858-CD2E-B920-2261DB4EE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37"/>
          <a:stretch/>
        </p:blipFill>
        <p:spPr>
          <a:xfrm>
            <a:off x="787400" y="2705101"/>
            <a:ext cx="7234125" cy="682284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6D655B5-D951-6EE9-48F8-D66646F4F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E1B434E-0DB9-2D09-8750-E066C221F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BD3E881-1513-AE29-A57B-ED7D2AB4C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5214288-3916-33A7-F9DB-94D7A7A52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7377AAB-81D5-0543-A02A-1A722E106C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F21F9BB-2615-5679-9011-BCE8807B41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F0F5651-F7F9-30EE-CBBA-503E998F2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0BA64A5-41F0-8191-523A-502E7AC104AC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AFBFB1E-0849-AA99-87CB-3ADBB8C0436B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카테고리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생성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D049C3A-8610-D37C-CF79-06931C8DEBF9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139791-C3AC-16D9-A5F5-6CFF24B790D7}"/>
              </a:ext>
            </a:extLst>
          </p:cNvPr>
          <p:cNvSpPr/>
          <p:nvPr/>
        </p:nvSpPr>
        <p:spPr>
          <a:xfrm>
            <a:off x="2057400" y="4622663"/>
            <a:ext cx="994877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3A70E39E-60B9-4CFB-9CD1-0928A867D83E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메인 화면에서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국비지원안내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탭 클릭 시 첫 번째 이미지 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내용과 같이 구성하고자 합니다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기업교육문의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사업주훈련제도 안내</a:t>
            </a: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내일배움카드제도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안내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i="0" u="none" strike="noStrike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평생교육바우처제도</a:t>
            </a: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안내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훈련진행절차 안내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D930B3F-DF71-7567-F015-7A0EF0277DE3}"/>
              </a:ext>
            </a:extLst>
          </p:cNvPr>
          <p:cNvCxnSpPr>
            <a:cxnSpLocks/>
          </p:cNvCxnSpPr>
          <p:nvPr/>
        </p:nvCxnSpPr>
        <p:spPr>
          <a:xfrm>
            <a:off x="2286000" y="5676900"/>
            <a:ext cx="9906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137D613C-0FA6-ECA2-D843-9255C770A44D}"/>
              </a:ext>
            </a:extLst>
          </p:cNvPr>
          <p:cNvCxnSpPr>
            <a:cxnSpLocks/>
          </p:cNvCxnSpPr>
          <p:nvPr/>
        </p:nvCxnSpPr>
        <p:spPr>
          <a:xfrm flipH="1">
            <a:off x="3352800" y="5676899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1A296C4-DD20-7150-F56C-D40932D0B286}"/>
              </a:ext>
            </a:extLst>
          </p:cNvPr>
          <p:cNvSpPr/>
          <p:nvPr/>
        </p:nvSpPr>
        <p:spPr>
          <a:xfrm>
            <a:off x="4235450" y="5530780"/>
            <a:ext cx="1555750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787401" y="2705101"/>
            <a:ext cx="7234124" cy="6781799"/>
            <a:chOff x="787401" y="2705101"/>
            <a:chExt cx="7234124" cy="6781799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F9E5D97-319B-BA0B-5A59-03F446395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35025"/>
            <a:stretch/>
          </p:blipFill>
          <p:spPr>
            <a:xfrm>
              <a:off x="787401" y="2705101"/>
              <a:ext cx="7234124" cy="6781799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990600" y="2781300"/>
              <a:ext cx="2286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5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E26FB-7D68-6714-192B-C315892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17C5565-BB83-9956-15F7-73D35421A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689065C-DD8B-7804-12BB-82DD64679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37"/>
          <a:stretch/>
        </p:blipFill>
        <p:spPr>
          <a:xfrm>
            <a:off x="787400" y="2705101"/>
            <a:ext cx="7234125" cy="682284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597C778-9FDD-AC8C-C417-6B9BD77A0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C584E74-E026-59A4-3932-F15A74AB2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9C44065-543D-41E2-A5FE-E24CB0B34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A25703C-2FE9-446D-1073-DB53B6D2E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8153E4C-9154-E6AC-C510-C978E7E06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F1A26EC-3C90-46DC-A30A-209B28EC71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A01E941-3061-B118-E9F8-9C3F809DE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D5C61C4F-ABEF-11FE-B0F2-53A4317D2A23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A442920-466B-FB70-C430-840359D3AA94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카테고리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생성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CE6CECB-8DD7-AC88-4B53-82A8387DCDF9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2B4A3FC-4117-4215-8A15-509577164E76}"/>
              </a:ext>
            </a:extLst>
          </p:cNvPr>
          <p:cNvSpPr/>
          <p:nvPr/>
        </p:nvSpPr>
        <p:spPr>
          <a:xfrm>
            <a:off x="2057400" y="4622663"/>
            <a:ext cx="994877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B20F5CC1-9772-44E9-DE66-7FF15DA07214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국비지원안내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페이지에서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평생교육바우처제도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안내 탭을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추가하고자 합니다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사업주훈련제도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내일배움카드제도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평생교육바우처제도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평생교육바우처제도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탭 클릭 시 안내되는 내용은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12"/>
              </a:rPr>
              <a:t>www.lllcard.kr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자료와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동일하며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구성 요청 사항은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뒷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페이지 내용과 같이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요청드립니다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4CDA19E-F03A-56E8-1A89-86C6ED53733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35025"/>
          <a:stretch/>
        </p:blipFill>
        <p:spPr>
          <a:xfrm>
            <a:off x="787401" y="2705101"/>
            <a:ext cx="7234124" cy="6781799"/>
          </a:xfrm>
          <a:prstGeom prst="rect">
            <a:avLst/>
          </a:prstGeom>
        </p:spPr>
      </p:pic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41DB3EC-85C3-C0CC-7199-969AF3447A34}"/>
              </a:ext>
            </a:extLst>
          </p:cNvPr>
          <p:cNvCxnSpPr>
            <a:cxnSpLocks/>
          </p:cNvCxnSpPr>
          <p:nvPr/>
        </p:nvCxnSpPr>
        <p:spPr>
          <a:xfrm>
            <a:off x="2286000" y="5676900"/>
            <a:ext cx="9906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F6056E1E-10DD-88C2-33EE-DAF19C892D06}"/>
              </a:ext>
            </a:extLst>
          </p:cNvPr>
          <p:cNvCxnSpPr>
            <a:cxnSpLocks/>
          </p:cNvCxnSpPr>
          <p:nvPr/>
        </p:nvCxnSpPr>
        <p:spPr>
          <a:xfrm flipH="1">
            <a:off x="3352800" y="5676899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C38883A-AE0D-7EF0-34AC-84439C35A0C0}"/>
              </a:ext>
            </a:extLst>
          </p:cNvPr>
          <p:cNvSpPr/>
          <p:nvPr/>
        </p:nvSpPr>
        <p:spPr>
          <a:xfrm>
            <a:off x="4235450" y="5530780"/>
            <a:ext cx="1555750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42210E2-59A9-142A-55ED-A5E89082F3BE}"/>
              </a:ext>
            </a:extLst>
          </p:cNvPr>
          <p:cNvSpPr/>
          <p:nvPr/>
        </p:nvSpPr>
        <p:spPr>
          <a:xfrm>
            <a:off x="6465775" y="5905501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평생교육바우처제도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87399" y="2705101"/>
            <a:ext cx="7251701" cy="6781799"/>
            <a:chOff x="787399" y="2705101"/>
            <a:chExt cx="7251701" cy="678179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C50B5C08-8035-AA63-4594-503D43898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7399" y="2705101"/>
              <a:ext cx="7251701" cy="6781799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990600" y="2781300"/>
              <a:ext cx="1828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44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1F57C6-C700-E734-070B-43EDD5F85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38873DB-E7BD-319C-73E0-3E718999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9" y="2667000"/>
            <a:ext cx="16751300" cy="6921500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7D34EBD3-B479-695F-DF48-2B0EBC594E4E}"/>
              </a:ext>
            </a:extLst>
          </p:cNvPr>
          <p:cNvGrpSpPr/>
          <p:nvPr/>
        </p:nvGrpSpPr>
        <p:grpSpPr>
          <a:xfrm>
            <a:off x="787399" y="2705101"/>
            <a:ext cx="7277101" cy="6781799"/>
            <a:chOff x="787399" y="2705101"/>
            <a:chExt cx="7277101" cy="678179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86511194-2AEA-CD2D-9734-2BEC3D843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399" y="2705101"/>
              <a:ext cx="7251701" cy="6781799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13874905-BF97-F5F0-8931-83526169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469375"/>
              <a:ext cx="6388100" cy="593097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0E790E60-17A2-F3CF-A2E4-009F2DDC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2600" y="5905502"/>
              <a:ext cx="2667001" cy="590339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8247C202-5BD4-CC4E-1D8C-DD533A7340BD}"/>
                </a:ext>
              </a:extLst>
            </p:cNvPr>
            <p:cNvSpPr/>
            <p:nvPr/>
          </p:nvSpPr>
          <p:spPr>
            <a:xfrm>
              <a:off x="1676400" y="7200900"/>
              <a:ext cx="6345125" cy="14477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6D1F1F43-7198-73CB-F06E-026F6AF2B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9F8C5A3-505A-4DD5-F905-F77AA5959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74623D0-D80E-FC12-1CBC-A68B6EF0CD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8308BDC-89F5-7252-2AEB-0D4488FEF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1E951A6-684A-F898-7EFF-2C84E8BE2A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E42CBB4-4794-8A05-1748-34775010EF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6B2A0E9-38F7-FD5E-E6E9-78AA6945C2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11DE9D7-027B-9905-CE4E-5BAF56C492E3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0CC4593-6DD0-763A-B169-378CF36FF6B9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카테고리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생성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39E61DF-5C4F-3C4C-B525-53F5AEFE9D4A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C38526-2FFF-F2E4-0926-DAFB50069287}"/>
              </a:ext>
            </a:extLst>
          </p:cNvPr>
          <p:cNvSpPr/>
          <p:nvPr/>
        </p:nvSpPr>
        <p:spPr>
          <a:xfrm>
            <a:off x="2057400" y="4622663"/>
            <a:ext cx="994877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F5BB4BBB-C84B-44BE-EB78-C296CFB2B3C2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평생교육바우처제도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지원대상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★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훈련 지원대상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19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이상 성인 중 기초생활수급자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차상위계층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기준 중위소득 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65% 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이하인 가구의 구성원 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</a:p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가구의 경우 기준 중의소득 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120% 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이하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이용자 선정을 위한 신청 자격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912A9D1-DFE4-4464-43F3-EF536BC69FAE}"/>
              </a:ext>
            </a:extLst>
          </p:cNvPr>
          <p:cNvCxnSpPr>
            <a:cxnSpLocks/>
          </p:cNvCxnSpPr>
          <p:nvPr/>
        </p:nvCxnSpPr>
        <p:spPr>
          <a:xfrm>
            <a:off x="2286000" y="5676900"/>
            <a:ext cx="9906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1B63546-E554-D03B-8D77-059230BBE11D}"/>
              </a:ext>
            </a:extLst>
          </p:cNvPr>
          <p:cNvCxnSpPr>
            <a:cxnSpLocks/>
          </p:cNvCxnSpPr>
          <p:nvPr/>
        </p:nvCxnSpPr>
        <p:spPr>
          <a:xfrm flipH="1">
            <a:off x="3352800" y="5676899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4D171F1-13DD-D7D7-BC75-58E6240627A2}"/>
              </a:ext>
            </a:extLst>
          </p:cNvPr>
          <p:cNvSpPr/>
          <p:nvPr/>
        </p:nvSpPr>
        <p:spPr>
          <a:xfrm>
            <a:off x="4235450" y="5530780"/>
            <a:ext cx="1555750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F23BE3-78D0-EB7C-679A-11C07FF80FCD}"/>
              </a:ext>
            </a:extLst>
          </p:cNvPr>
          <p:cNvSpPr/>
          <p:nvPr/>
        </p:nvSpPr>
        <p:spPr>
          <a:xfrm>
            <a:off x="6465775" y="5905501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평생교육바우처제도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9C2A7AA-D209-DE51-49E6-21BB17722B46}"/>
              </a:ext>
            </a:extLst>
          </p:cNvPr>
          <p:cNvSpPr/>
          <p:nvPr/>
        </p:nvSpPr>
        <p:spPr>
          <a:xfrm>
            <a:off x="3733800" y="4679879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FF0B717-6165-92D5-B967-978701537294}"/>
              </a:ext>
            </a:extLst>
          </p:cNvPr>
          <p:cNvSpPr/>
          <p:nvPr/>
        </p:nvSpPr>
        <p:spPr>
          <a:xfrm>
            <a:off x="2812348" y="4169342"/>
            <a:ext cx="1555750" cy="3517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8EA834A-4622-EAB7-9700-2B8951964DE2}"/>
              </a:ext>
            </a:extLst>
          </p:cNvPr>
          <p:cNvCxnSpPr>
            <a:cxnSpLocks/>
          </p:cNvCxnSpPr>
          <p:nvPr/>
        </p:nvCxnSpPr>
        <p:spPr>
          <a:xfrm flipV="1">
            <a:off x="8064500" y="5530780"/>
            <a:ext cx="1079500" cy="2051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466E42AC-2FBC-12FD-42D6-07A4F1D607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0" y="6678350"/>
            <a:ext cx="5105400" cy="285935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990600" y="2781300"/>
            <a:ext cx="1821748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59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7A78A-0B6D-BC62-258E-3EBB11024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6F6F4B2-E880-FD17-E956-EEDDD600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9" y="2667000"/>
            <a:ext cx="16751300" cy="6921500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3A6101B4-FFF9-B971-08E4-232021A07882}"/>
              </a:ext>
            </a:extLst>
          </p:cNvPr>
          <p:cNvGrpSpPr/>
          <p:nvPr/>
        </p:nvGrpSpPr>
        <p:grpSpPr>
          <a:xfrm>
            <a:off x="787399" y="2705101"/>
            <a:ext cx="7277101" cy="6781799"/>
            <a:chOff x="787399" y="2705101"/>
            <a:chExt cx="7277101" cy="678179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8D928F82-85D7-48FD-BAC7-53895D38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399" y="2705101"/>
              <a:ext cx="7251701" cy="6781799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11703111-E9E7-F6E0-F9AA-14854F28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469375"/>
              <a:ext cx="6388100" cy="593097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9ADFA264-A394-6A81-7374-0AE1D90C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2600" y="5905502"/>
              <a:ext cx="2667001" cy="590339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2B3803BD-A50F-3B75-56FB-CBD61EF74768}"/>
                </a:ext>
              </a:extLst>
            </p:cNvPr>
            <p:cNvSpPr/>
            <p:nvPr/>
          </p:nvSpPr>
          <p:spPr>
            <a:xfrm>
              <a:off x="1676400" y="7200900"/>
              <a:ext cx="6345125" cy="14477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80511830-C1EC-6AF9-249C-A796E09B5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9126C1-2178-6A9E-997D-D297309A0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F9FA809-285E-238B-24CD-F0659597C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421AFC9-1E5B-C04B-3FED-2D5068F2B8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D26F102-465B-549C-BD88-D0BD68AE2A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11C5E9B-6B11-442E-B84E-0E1C61B6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58114C4-E419-AD0C-A24E-10C82B5D4E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648B565-BE40-045B-07B7-69DFABFBEE01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E928063-AC52-C612-1EBA-C3605AE7E8DC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카테고리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생성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B15A0F5-8E16-C8FB-B509-90B41F4D9A3C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AF58CD-BEC4-657F-91FD-6F6F0FA1DB7C}"/>
              </a:ext>
            </a:extLst>
          </p:cNvPr>
          <p:cNvSpPr/>
          <p:nvPr/>
        </p:nvSpPr>
        <p:spPr>
          <a:xfrm>
            <a:off x="2057400" y="4622663"/>
            <a:ext cx="994877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C6734C9-A367-79A0-C633-291CDA4C652E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평생교육바우처제도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지원절차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★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평생교육바우처란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lvl="0" algn="l">
              <a:lnSpc>
                <a:spcPct val="140269"/>
              </a:lnSpc>
            </a:pP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학습자가 본인의 학습 요구에 따라 자율적으로 학습 활동을 결정하고 참여할 수 있도록 정부가 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제공하는 평생교육 이용권입니다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제도개요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이용 선정자가 카드를 신청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발급받아 사용기관으로 등록된 교육기관에서 개설하는 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훈련과정을 수강하는 경우 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인당 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35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만원까지 강좌 수강료와 해당 강좌에 필요한 교재비를 지원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절차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8E373555-5D7F-E902-F66E-0099B13830B0}"/>
              </a:ext>
            </a:extLst>
          </p:cNvPr>
          <p:cNvCxnSpPr>
            <a:cxnSpLocks/>
          </p:cNvCxnSpPr>
          <p:nvPr/>
        </p:nvCxnSpPr>
        <p:spPr>
          <a:xfrm>
            <a:off x="2286000" y="5676900"/>
            <a:ext cx="9906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54B92E22-50CB-1B15-AA6B-F2EBC817C8B6}"/>
              </a:ext>
            </a:extLst>
          </p:cNvPr>
          <p:cNvCxnSpPr>
            <a:cxnSpLocks/>
          </p:cNvCxnSpPr>
          <p:nvPr/>
        </p:nvCxnSpPr>
        <p:spPr>
          <a:xfrm flipH="1">
            <a:off x="3352800" y="5676899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3AAAB06-4850-D1BE-D5C7-697BA330E84C}"/>
              </a:ext>
            </a:extLst>
          </p:cNvPr>
          <p:cNvSpPr/>
          <p:nvPr/>
        </p:nvSpPr>
        <p:spPr>
          <a:xfrm>
            <a:off x="4235450" y="5530780"/>
            <a:ext cx="1555750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94EB204-872C-C44D-D7E5-64F5D17F5A4D}"/>
              </a:ext>
            </a:extLst>
          </p:cNvPr>
          <p:cNvSpPr/>
          <p:nvPr/>
        </p:nvSpPr>
        <p:spPr>
          <a:xfrm>
            <a:off x="6465775" y="5905501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평생교육바우처제도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51C6550-3502-7FDE-FE9C-7F35B28394C8}"/>
              </a:ext>
            </a:extLst>
          </p:cNvPr>
          <p:cNvSpPr/>
          <p:nvPr/>
        </p:nvSpPr>
        <p:spPr>
          <a:xfrm>
            <a:off x="3733800" y="4679879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C05CE29-DB6D-9FAD-975F-297B814118D8}"/>
              </a:ext>
            </a:extLst>
          </p:cNvPr>
          <p:cNvSpPr/>
          <p:nvPr/>
        </p:nvSpPr>
        <p:spPr>
          <a:xfrm>
            <a:off x="2812348" y="4169342"/>
            <a:ext cx="1555750" cy="3517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9361907-B16D-8955-5045-47B842938AFC}"/>
              </a:ext>
            </a:extLst>
          </p:cNvPr>
          <p:cNvCxnSpPr>
            <a:cxnSpLocks/>
          </p:cNvCxnSpPr>
          <p:nvPr/>
        </p:nvCxnSpPr>
        <p:spPr>
          <a:xfrm flipV="1">
            <a:off x="8064500" y="5530780"/>
            <a:ext cx="1079500" cy="2051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:a16="http://schemas.microsoft.com/office/drawing/2014/main" id="{D35EE1C4-06AB-36CD-5A9C-E5D64B4F77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300" y="7957935"/>
            <a:ext cx="3278482" cy="1528965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990600" y="2781300"/>
            <a:ext cx="1821748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94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4F3D1-D561-EE51-F2C2-D4CB1C488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A38A8CE-A015-8F44-6B38-28294456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9" y="2667000"/>
            <a:ext cx="16751300" cy="6921500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0BFDF688-7D92-FEB3-C22C-2F549C4424B9}"/>
              </a:ext>
            </a:extLst>
          </p:cNvPr>
          <p:cNvGrpSpPr/>
          <p:nvPr/>
        </p:nvGrpSpPr>
        <p:grpSpPr>
          <a:xfrm>
            <a:off x="787399" y="2705101"/>
            <a:ext cx="7277101" cy="6781799"/>
            <a:chOff x="787399" y="2705101"/>
            <a:chExt cx="7277101" cy="678179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43728BA7-6951-0B52-6968-AA4297A83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399" y="2705101"/>
              <a:ext cx="7251701" cy="6781799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3579E20A-82A8-2D09-3300-6490632A9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469375"/>
              <a:ext cx="6388100" cy="593097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A6179E6C-C51D-6636-2EDA-269682156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2600" y="5905502"/>
              <a:ext cx="2667001" cy="590339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53A4E16-1A34-8CF8-865B-6DF674F380B0}"/>
                </a:ext>
              </a:extLst>
            </p:cNvPr>
            <p:cNvSpPr/>
            <p:nvPr/>
          </p:nvSpPr>
          <p:spPr>
            <a:xfrm>
              <a:off x="1676400" y="7200900"/>
              <a:ext cx="6345125" cy="14477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36A3922C-B12A-D4CF-4062-CAA74FBBE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926B44D-E73F-B3D5-A2AF-FF2D9BA09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C5BC21-9140-06E5-4652-98D8D149F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F7DD33B-986F-0FEF-5325-5B4DFF33C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678D36C-A6D2-0F74-517D-A2079F90A9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B868D23-37F6-CED9-26EA-F0F155F750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DAA74B6-557E-0188-2455-B06DE9AD2F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0877D5AC-688C-7398-BC3A-726600BB4DFF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6D28104-90DD-C18A-DDD2-262DA1B56CBA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카테고리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생성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D46F85A-0616-73AB-6784-CDA7B97CAD1D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F426A7C-6AD8-733B-777E-9876059F538A}"/>
              </a:ext>
            </a:extLst>
          </p:cNvPr>
          <p:cNvSpPr/>
          <p:nvPr/>
        </p:nvSpPr>
        <p:spPr>
          <a:xfrm>
            <a:off x="2057400" y="4622663"/>
            <a:ext cx="994877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DDD0DE73-A602-3B04-4424-493C1579153C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평생교육바우처제도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지원내용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★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지원내용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지원금액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사용기관에 등록된 기관의 수강료와 해당 강좌의 교재비를 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인당 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35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만원까지 지원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신청방법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홈페이지에서 별도 공지된 기간을 확인하여 온라인 신청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신청자의 자격 보유 여부 또는 소득기준 부합 여부 확인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기초생활수급자 및 차상위계층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행정안전부 </a:t>
            </a:r>
            <a:r>
              <a:rPr lang="ko-KR" altLang="en-US" sz="1600" b="1" i="0" dirty="0" err="1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행정정보공동이용망</a:t>
            </a:r>
            <a:r>
              <a:rPr lang="ko-KR" altLang="en-US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연계를 통한 지원대상 여부 확인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기준 중위소득 </a:t>
            </a:r>
            <a:r>
              <a:rPr lang="en-US" altLang="ko-KR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65% </a:t>
            </a:r>
            <a:r>
              <a:rPr lang="ko-KR" altLang="en-US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이하</a:t>
            </a:r>
            <a:r>
              <a:rPr lang="en-US" altLang="ko-KR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사회보장정보원 사회보장정보시스템을 통한 소득</a:t>
            </a:r>
            <a:r>
              <a:rPr lang="en-US" altLang="ko-KR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6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재산 조사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ACD980C-7FDD-2C08-101C-2DFBEB0AF4F7}"/>
              </a:ext>
            </a:extLst>
          </p:cNvPr>
          <p:cNvCxnSpPr>
            <a:cxnSpLocks/>
          </p:cNvCxnSpPr>
          <p:nvPr/>
        </p:nvCxnSpPr>
        <p:spPr>
          <a:xfrm>
            <a:off x="2286000" y="5676900"/>
            <a:ext cx="9906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D2FAE2A-BB1F-91A1-939A-0B250A07B527}"/>
              </a:ext>
            </a:extLst>
          </p:cNvPr>
          <p:cNvCxnSpPr>
            <a:cxnSpLocks/>
          </p:cNvCxnSpPr>
          <p:nvPr/>
        </p:nvCxnSpPr>
        <p:spPr>
          <a:xfrm flipH="1">
            <a:off x="3352800" y="5676899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4F9CB5B-9392-509C-CFB3-D1EE0FA67CDF}"/>
              </a:ext>
            </a:extLst>
          </p:cNvPr>
          <p:cNvSpPr/>
          <p:nvPr/>
        </p:nvSpPr>
        <p:spPr>
          <a:xfrm>
            <a:off x="4235450" y="5530780"/>
            <a:ext cx="1555750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3861CE-0F24-3A19-3B24-040C309ED2FE}"/>
              </a:ext>
            </a:extLst>
          </p:cNvPr>
          <p:cNvSpPr/>
          <p:nvPr/>
        </p:nvSpPr>
        <p:spPr>
          <a:xfrm>
            <a:off x="6465775" y="5905501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평생교육바우처제도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21600F7-72FC-6E5C-F4A0-0395FB97C11E}"/>
              </a:ext>
            </a:extLst>
          </p:cNvPr>
          <p:cNvSpPr/>
          <p:nvPr/>
        </p:nvSpPr>
        <p:spPr>
          <a:xfrm>
            <a:off x="3733800" y="4679879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DC37E9D-A954-7533-8163-53A972D5888A}"/>
              </a:ext>
            </a:extLst>
          </p:cNvPr>
          <p:cNvSpPr/>
          <p:nvPr/>
        </p:nvSpPr>
        <p:spPr>
          <a:xfrm>
            <a:off x="2812348" y="4169342"/>
            <a:ext cx="1555750" cy="3517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121E585-74A6-CC33-C2A5-882B39411084}"/>
              </a:ext>
            </a:extLst>
          </p:cNvPr>
          <p:cNvCxnSpPr>
            <a:cxnSpLocks/>
          </p:cNvCxnSpPr>
          <p:nvPr/>
        </p:nvCxnSpPr>
        <p:spPr>
          <a:xfrm flipV="1">
            <a:off x="8064500" y="5530780"/>
            <a:ext cx="1079500" cy="2051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5F93D990-A644-712F-6873-30C14FE8D5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6400" y="8191501"/>
            <a:ext cx="7086600" cy="129540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990600" y="2781300"/>
            <a:ext cx="1821748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55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FFEF9-DE94-8F6E-082B-429C561D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7CFE93B-EA21-9B6D-7B5F-C48DB69C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9" y="2667000"/>
            <a:ext cx="16751300" cy="6921500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902F1088-2D78-BB45-0B10-7AD7C32F4A21}"/>
              </a:ext>
            </a:extLst>
          </p:cNvPr>
          <p:cNvGrpSpPr/>
          <p:nvPr/>
        </p:nvGrpSpPr>
        <p:grpSpPr>
          <a:xfrm>
            <a:off x="787399" y="2705101"/>
            <a:ext cx="7277101" cy="6781799"/>
            <a:chOff x="787399" y="2705101"/>
            <a:chExt cx="7277101" cy="678179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CBA30DB3-6964-AE35-5770-81E582E34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399" y="2705101"/>
              <a:ext cx="7251701" cy="6781799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EFDB2691-40E4-3908-86EC-7D33746A6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469375"/>
              <a:ext cx="6388100" cy="593097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FE46DACF-E623-09A1-A251-5D85FDF29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2600" y="5905502"/>
              <a:ext cx="2667001" cy="590339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D90ED72-358F-9144-8099-0E1B2BBF9CBA}"/>
                </a:ext>
              </a:extLst>
            </p:cNvPr>
            <p:cNvSpPr/>
            <p:nvPr/>
          </p:nvSpPr>
          <p:spPr>
            <a:xfrm>
              <a:off x="1676400" y="7200900"/>
              <a:ext cx="6345125" cy="14477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4972AE3-92EB-45D9-027E-E26903925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4CD7353-A1A7-1B73-5BFC-375BC9ADA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57CD70F-B5AB-A588-A8C8-A9CD64C401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1B5DD73-D5F6-EC93-A862-FE7FC2FB6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FACC77F-B190-1C3B-ADCC-5202D33DFB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C75BD0B-D0CF-7D08-657A-5958F76269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91EBCC0-EF08-7BF6-3DC7-44DC3F0E6D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0C554484-774A-D759-DAA8-72F07BD7B24D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9088FB2-2119-0D21-50E2-EA7E3A88095A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카테고리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생성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CB0E824-A17A-EDB2-DA67-816AFF687FB0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E600EE-A81B-AA9C-F3E7-BA979716109D}"/>
              </a:ext>
            </a:extLst>
          </p:cNvPr>
          <p:cNvSpPr/>
          <p:nvPr/>
        </p:nvSpPr>
        <p:spPr>
          <a:xfrm>
            <a:off x="2057400" y="4622663"/>
            <a:ext cx="994877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B5BDD987-B6F3-85A7-1352-2181E8D9FD1A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평생교육바우처제도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제도소개</a:t>
            </a: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lvl="0" algn="l">
              <a:lnSpc>
                <a:spcPct val="140269"/>
              </a:lnSpc>
            </a:pP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★ </a:t>
            </a: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제도소개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카드 신청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선정된 이용자는 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NH</a:t>
            </a:r>
            <a:r>
              <a:rPr lang="ko-KR" altLang="en-US" sz="1200" b="1" i="0" dirty="0" err="1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농협체크카드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평생교육희망카드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발급 신청 필수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카드발급을 위한 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NH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농협은행 계좌 개설 필요</a:t>
            </a:r>
            <a:endParaRPr lang="en-US" altLang="ko-KR" sz="1200" b="1" i="0" dirty="0">
              <a:solidFill>
                <a:srgbClr val="666666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200" b="1" spc="-100" dirty="0">
                <a:solidFill>
                  <a:srgbClr val="66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신청 페이지로 </a:t>
            </a:r>
            <a:r>
              <a:rPr lang="ko-KR" altLang="en-US" sz="1200" b="1" i="0" dirty="0" err="1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바로가려면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NH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농협카드 홈페이지 통합 검색에서 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"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평생교육희망카드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"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작성 검색</a:t>
            </a:r>
            <a:endParaRPr lang="en-US" altLang="ko-KR" sz="1200" b="1" i="0" dirty="0">
              <a:solidFill>
                <a:srgbClr val="666666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수강료 결제 방법 및 기간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해당기관 결제 시 </a:t>
            </a:r>
            <a:r>
              <a:rPr lang="ko-KR" altLang="en-US" sz="1200" b="1" i="0" dirty="0" err="1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한도 자동 차감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온라인 </a:t>
            </a:r>
            <a:r>
              <a:rPr lang="ko-KR" altLang="en-US" sz="1200" b="1" i="0" dirty="0" err="1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사용기관의 경우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해당 기관 홈페이지에서 결제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강좌 수강료가 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35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만원을 넘을 경우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초과 비용에 대해서는 본인부담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강좌 수강료에 사용하는 것을 원칙으로 하되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사용 강좌의 교재비에 한하여 사용 가능</a:t>
            </a:r>
            <a:endParaRPr lang="en-US" altLang="ko-KR" sz="1200" b="1" i="0" dirty="0">
              <a:solidFill>
                <a:srgbClr val="666666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사용 기간은 별도 공지 예정이며</a:t>
            </a:r>
            <a:r>
              <a:rPr lang="en-US" altLang="ko-KR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i="0" dirty="0">
                <a:solidFill>
                  <a:srgbClr val="666666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기간 내 미사용 금액은 자동 소멸 및 이월이나 현금 인출 불가</a:t>
            </a:r>
            <a:endParaRPr lang="en-US" altLang="ko-KR" sz="12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16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lang="ko-KR" altLang="en-US" sz="16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이용자 준수사항</a:t>
            </a: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이용자 본인만 사용할 수 있으며</a:t>
            </a: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가족을 포함한 제</a:t>
            </a: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자에게 판매</a:t>
            </a: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양도</a:t>
            </a: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대여할 수 없습니다</a:t>
            </a: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평생교육강좌 수강 이외에 다른 목적으로 부당하게 </a:t>
            </a:r>
            <a:r>
              <a:rPr lang="ko-KR" altLang="en-US" sz="12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평생교육바우처를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사용해서는 안됩니다</a:t>
            </a: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평생교육바우처를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사용할 때 대기성 있는 금전</a:t>
            </a: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물품 등을 제공자로부터 받아서는 안됩니다</a:t>
            </a:r>
            <a:r>
              <a:rPr lang="en-US" altLang="ko-KR" sz="12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endParaRPr lang="en-US" altLang="ko-KR" sz="16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7CB88E0-195C-BB3A-69A4-53D121410DB6}"/>
              </a:ext>
            </a:extLst>
          </p:cNvPr>
          <p:cNvCxnSpPr>
            <a:cxnSpLocks/>
          </p:cNvCxnSpPr>
          <p:nvPr/>
        </p:nvCxnSpPr>
        <p:spPr>
          <a:xfrm>
            <a:off x="2286000" y="5676900"/>
            <a:ext cx="9906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A390A7F-1541-E147-BEDC-8344C440C5C3}"/>
              </a:ext>
            </a:extLst>
          </p:cNvPr>
          <p:cNvCxnSpPr>
            <a:cxnSpLocks/>
          </p:cNvCxnSpPr>
          <p:nvPr/>
        </p:nvCxnSpPr>
        <p:spPr>
          <a:xfrm flipH="1">
            <a:off x="3352800" y="5676899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EAE4D33-D639-4883-8DBA-ABCFCD271B1C}"/>
              </a:ext>
            </a:extLst>
          </p:cNvPr>
          <p:cNvSpPr/>
          <p:nvPr/>
        </p:nvSpPr>
        <p:spPr>
          <a:xfrm>
            <a:off x="4235450" y="5530780"/>
            <a:ext cx="1555750" cy="2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AD9C962-53E7-F50E-1942-E5ACBF839022}"/>
              </a:ext>
            </a:extLst>
          </p:cNvPr>
          <p:cNvSpPr/>
          <p:nvPr/>
        </p:nvSpPr>
        <p:spPr>
          <a:xfrm>
            <a:off x="6465775" y="5905501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평생교육바우처제도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F73CE57-EBB4-3508-ACE9-5654CB1CD473}"/>
              </a:ext>
            </a:extLst>
          </p:cNvPr>
          <p:cNvSpPr/>
          <p:nvPr/>
        </p:nvSpPr>
        <p:spPr>
          <a:xfrm>
            <a:off x="3733800" y="4679879"/>
            <a:ext cx="1555750" cy="5333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433CB00-A2C5-658A-1D77-562B2C38D2D9}"/>
              </a:ext>
            </a:extLst>
          </p:cNvPr>
          <p:cNvSpPr/>
          <p:nvPr/>
        </p:nvSpPr>
        <p:spPr>
          <a:xfrm>
            <a:off x="2812348" y="4169342"/>
            <a:ext cx="1555750" cy="3517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err="1">
                <a:solidFill>
                  <a:srgbClr val="FF0000"/>
                </a:solidFill>
              </a:rPr>
              <a:t>평생교육바우처제도</a:t>
            </a:r>
            <a:r>
              <a:rPr lang="ko-KR" altLang="en-US" sz="900" b="1" dirty="0">
                <a:solidFill>
                  <a:srgbClr val="FF0000"/>
                </a:solidFill>
              </a:rPr>
              <a:t> 안내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E4C19E9E-E5BB-5008-93C6-5E5B26E15929}"/>
              </a:ext>
            </a:extLst>
          </p:cNvPr>
          <p:cNvCxnSpPr>
            <a:cxnSpLocks/>
          </p:cNvCxnSpPr>
          <p:nvPr/>
        </p:nvCxnSpPr>
        <p:spPr>
          <a:xfrm flipV="1">
            <a:off x="8064500" y="5530780"/>
            <a:ext cx="1079500" cy="2051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990600" y="2781300"/>
            <a:ext cx="1821748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69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D8EB8-DBDF-F905-8225-00F1BBE01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2CEA01-BDC9-33F9-231D-1CC9F7C4C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C9558AD-48E1-6259-49E1-D1C040166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F053DF7-1E96-9615-C195-A625EFB1E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E1CC772-3CF2-BBD4-DBB5-776EFDD3D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A8B26AD-1A3D-9CBE-BDD0-5D33523EB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E07983-4C95-5428-4902-95DF9CD328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C46B800-6D0F-E3BE-3814-DF4EDF001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5F3058B-E253-6D31-3999-6CE4EBF76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9CB0202-BAB7-3230-0099-7F7EBA3E1560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 dirty="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A56D330-FB7D-F28E-2634-BA69CE445743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카테고리</a:t>
            </a:r>
            <a:r>
              <a:rPr 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생성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BB6A583-46FC-C1EB-2AC2-AFE3D93278B0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618A16B9-7452-1285-4354-D6B8DAE512B6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LMS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관리자모드에서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사이트관리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]-[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사이트설정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]-[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카테고리설정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페이지에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카테고리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추가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요청드립니다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과정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비환급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자격증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직무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경비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ㄴ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법정필수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환급 과정 </a:t>
            </a:r>
            <a:r>
              <a:rPr lang="en-US" altLang="ko-KR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국비지원</a:t>
            </a:r>
            <a:r>
              <a:rPr lang="en-US" altLang="ko-KR" sz="2000" b="1" i="0" u="none" strike="noStrike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패키지과정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E7B5BEB-E237-7227-9D36-C6FBFB2CD70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5521"/>
          <a:stretch/>
        </p:blipFill>
        <p:spPr>
          <a:xfrm>
            <a:off x="838200" y="2743200"/>
            <a:ext cx="7264400" cy="6703383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E6959444-3C0C-0065-0337-89AD122152D8}"/>
              </a:ext>
            </a:extLst>
          </p:cNvPr>
          <p:cNvSpPr/>
          <p:nvPr/>
        </p:nvSpPr>
        <p:spPr>
          <a:xfrm>
            <a:off x="914400" y="3949638"/>
            <a:ext cx="2209800" cy="355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CCC357B-8B5E-B830-46C3-124392F00797}"/>
              </a:ext>
            </a:extLst>
          </p:cNvPr>
          <p:cNvSpPr/>
          <p:nvPr/>
        </p:nvSpPr>
        <p:spPr>
          <a:xfrm>
            <a:off x="4813300" y="3593976"/>
            <a:ext cx="2209800" cy="355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EF416F9-E991-2753-BAA6-3B8C3B2888C4}"/>
              </a:ext>
            </a:extLst>
          </p:cNvPr>
          <p:cNvSpPr/>
          <p:nvPr/>
        </p:nvSpPr>
        <p:spPr>
          <a:xfrm>
            <a:off x="3810000" y="2781238"/>
            <a:ext cx="838200" cy="355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7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C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D6F30-5297-D55F-6965-115CACE58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324E92-69ED-7D84-B5C9-514B9BA7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16751300" cy="1752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4F8DC47-5C2A-0A3E-677B-1D12EB26B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16751300" cy="6921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83810E2-236D-E2C4-1F88-CE7E49A36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00" y="2235200"/>
            <a:ext cx="1714500" cy="863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BEADFCE-B9E1-6887-1DE1-6387979E1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00300"/>
            <a:ext cx="3937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C41C8E7-9AE8-319B-9316-2FD094BFA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9600" y="3048000"/>
            <a:ext cx="482600" cy="1193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7C9D401-F2EB-2703-67D4-DA1BBE38A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00" y="4051300"/>
            <a:ext cx="5549900" cy="12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58E4800-C49B-122B-AF0A-E9064C7A13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4800" y="8737600"/>
            <a:ext cx="1066800" cy="10668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1A7D2B6-401C-ED83-BCD2-EAF6544E8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0700" y="8953500"/>
            <a:ext cx="673100" cy="6731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DAC0018B-EB12-C334-C4A4-77A17EBDC6D4}"/>
              </a:ext>
            </a:extLst>
          </p:cNvPr>
          <p:cNvSpPr txBox="1"/>
          <p:nvPr/>
        </p:nvSpPr>
        <p:spPr>
          <a:xfrm>
            <a:off x="-50800" y="1422400"/>
            <a:ext cx="18389600" cy="69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홈페이지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개발</a:t>
            </a:r>
            <a:r>
              <a:rPr lang="en-US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sz="3900" b="0" i="0" u="none" strike="noStrike" spc="-200">
                <a:solidFill>
                  <a:srgbClr val="2F5CA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사항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477D1E6-A181-EA28-91B1-CB25F4654AAD}"/>
              </a:ext>
            </a:extLst>
          </p:cNvPr>
          <p:cNvSpPr txBox="1"/>
          <p:nvPr/>
        </p:nvSpPr>
        <p:spPr>
          <a:xfrm>
            <a:off x="10591800" y="3467100"/>
            <a:ext cx="4330700" cy="33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900" b="0" i="0" u="none" strike="noStrike" spc="-1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과정 소개 부분 리뉴얼</a:t>
            </a:r>
            <a:endParaRPr lang="ko-KR" sz="1900" b="0" i="0" u="none" strike="noStrike" spc="-1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BD27A33-5C30-2264-97E5-AC2E93B3DAC4}"/>
              </a:ext>
            </a:extLst>
          </p:cNvPr>
          <p:cNvSpPr txBox="1"/>
          <p:nvPr/>
        </p:nvSpPr>
        <p:spPr>
          <a:xfrm>
            <a:off x="9207500" y="3505200"/>
            <a:ext cx="1079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1500" b="0" i="0" u="none" strike="noStrike" spc="-1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요청사항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3D291724-D300-FBCA-270A-B3CDF36EA9E2}"/>
              </a:ext>
            </a:extLst>
          </p:cNvPr>
          <p:cNvSpPr txBox="1"/>
          <p:nvPr/>
        </p:nvSpPr>
        <p:spPr>
          <a:xfrm>
            <a:off x="9296400" y="4305300"/>
            <a:ext cx="8204200" cy="518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관리자모드의 과정정보 입력 페이지에서 이미지 화면의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위치에 </a:t>
            </a: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금액 및 평가여부를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따로 기입할 수 있는 정보창을 아래 내용과 같이 생성하고자 합니다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 err="1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평생교육바우처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교육비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“0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교육기관 금액 입력 창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평가여부 </a:t>
            </a: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“Y / N” </a:t>
            </a:r>
            <a:r>
              <a:rPr lang="ko-KR" altLang="en-US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체크가 가능한 창</a:t>
            </a:r>
            <a:endParaRPr lang="en-US" altLang="ko-KR" sz="2000" b="1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l">
              <a:lnSpc>
                <a:spcPct val="140269"/>
              </a:lnSpc>
            </a:pPr>
            <a:r>
              <a:rPr lang="en-US" altLang="ko-KR" sz="2000" b="1" spc="-1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-------------------------------</a:t>
            </a:r>
          </a:p>
          <a:p>
            <a:pPr lvl="0" algn="l">
              <a:lnSpc>
                <a:spcPct val="140269"/>
              </a:lnSpc>
            </a:pPr>
            <a:endParaRPr lang="en-US" altLang="ko-KR" sz="2000" b="1" i="0" u="none" strike="noStrike" spc="-1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7EBA44B1-8811-1529-A18F-0F96FF8CA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3" y="2695574"/>
            <a:ext cx="7272808" cy="6791325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0AF21037-7F9F-423F-D4CB-CB7DED2738CE}"/>
              </a:ext>
            </a:extLst>
          </p:cNvPr>
          <p:cNvSpPr/>
          <p:nvPr/>
        </p:nvSpPr>
        <p:spPr>
          <a:xfrm>
            <a:off x="762000" y="7505700"/>
            <a:ext cx="727280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(1)</a:t>
            </a:r>
            <a:endParaRPr lang="ko-KR" altLang="en-US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1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853</Words>
  <Application>Microsoft Office PowerPoint</Application>
  <PresentationFormat>사용자 지정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Arial</vt:lpstr>
      <vt:lpstr>나눔고딕</vt:lpstr>
      <vt:lpstr>나눔고딕 ExtraBold</vt:lpstr>
      <vt:lpstr>Calibri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KOREAIT</dc:creator>
  <cp:lastModifiedBy>lee</cp:lastModifiedBy>
  <cp:revision>16</cp:revision>
  <dcterms:created xsi:type="dcterms:W3CDTF">2006-08-16T00:00:00Z</dcterms:created>
  <dcterms:modified xsi:type="dcterms:W3CDTF">2024-11-29T05:42:55Z</dcterms:modified>
</cp:coreProperties>
</file>